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87" r:id="rId3"/>
    <p:sldId id="257" r:id="rId4"/>
    <p:sldId id="289" r:id="rId5"/>
    <p:sldId id="259" r:id="rId6"/>
    <p:sldId id="335" r:id="rId7"/>
    <p:sldId id="293" r:id="rId8"/>
    <p:sldId id="262" r:id="rId9"/>
    <p:sldId id="319" r:id="rId10"/>
    <p:sldId id="326" r:id="rId11"/>
    <p:sldId id="334" r:id="rId12"/>
    <p:sldId id="288" r:id="rId13"/>
    <p:sldId id="320" r:id="rId14"/>
    <p:sldId id="323" r:id="rId15"/>
    <p:sldId id="322" r:id="rId16"/>
    <p:sldId id="325" r:id="rId17"/>
    <p:sldId id="327" r:id="rId18"/>
    <p:sldId id="315" r:id="rId19"/>
    <p:sldId id="331" r:id="rId20"/>
    <p:sldId id="330" r:id="rId21"/>
    <p:sldId id="332" r:id="rId22"/>
    <p:sldId id="316" r:id="rId23"/>
    <p:sldId id="317" r:id="rId24"/>
    <p:sldId id="333" r:id="rId25"/>
  </p:sldIdLst>
  <p:sldSz cx="9144000" cy="5143500" type="screen16x9"/>
  <p:notesSz cx="6858000" cy="9144000"/>
  <p:embeddedFontLst>
    <p:embeddedFont>
      <p:font typeface="Abel" panose="02000506030000020004" pitchFamily="2" charset="0"/>
      <p:regular r:id="rId27"/>
    </p:embeddedFont>
    <p:embeddedFont>
      <p:font typeface="Encode Sans Semi Condensed Light" pitchFamily="2" charset="7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D7D1E-52C9-47F6-AB38-E3A7CE76EE43}">
  <a:tblStyle styleId="{D23D7D1E-52C9-47F6-AB38-E3A7CE76E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3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38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0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835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1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856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819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3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8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8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1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78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83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5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84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00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File:Barbecue_chef_at_festival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monthly/ca/toronto/CYTZ/date/2020-6" TargetMode="External"/><Relationship Id="rId2" Type="http://schemas.openxmlformats.org/officeDocument/2006/relationships/hyperlink" Target="https://data.ontario.ca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sudalairajkumar/novel-corona-virus-2019-dataset?select=COVID19_open_line_list.cs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254443" y="2226364"/>
            <a:ext cx="8746434" cy="9253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Analyzing the spread of COVID-19 in Ontario.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2;p36">
            <a:extLst>
              <a:ext uri="{FF2B5EF4-FFF2-40B4-BE49-F238E27FC236}">
                <a16:creationId xmlns:a16="http://schemas.microsoft.com/office/drawing/2014/main" id="{CA651FBD-67BF-5E49-9620-0E49B699C9A6}"/>
              </a:ext>
            </a:extLst>
          </p:cNvPr>
          <p:cNvSpPr/>
          <p:nvPr/>
        </p:nvSpPr>
        <p:spPr>
          <a:xfrm>
            <a:off x="0" y="131796"/>
            <a:ext cx="9144000" cy="973768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10" name="Google Shape;197;p19">
            <a:extLst>
              <a:ext uri="{FF2B5EF4-FFF2-40B4-BE49-F238E27FC236}">
                <a16:creationId xmlns:a16="http://schemas.microsoft.com/office/drawing/2014/main" id="{BDEDAD1D-2FB3-8440-B23B-DA1C273A8C3A}"/>
              </a:ext>
            </a:extLst>
          </p:cNvPr>
          <p:cNvSpPr txBox="1">
            <a:spLocks/>
          </p:cNvSpPr>
          <p:nvPr/>
        </p:nvSpPr>
        <p:spPr>
          <a:xfrm>
            <a:off x="8404384" y="4494448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82C0A-3BE4-5D40-B3BA-A6B0F07E0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20" y="1176653"/>
            <a:ext cx="6483494" cy="3246706"/>
          </a:xfrm>
          <a:prstGeom prst="rect">
            <a:avLst/>
          </a:prstGeom>
        </p:spPr>
      </p:pic>
      <p:sp>
        <p:nvSpPr>
          <p:cNvPr id="12" name="Google Shape;195;p19">
            <a:extLst>
              <a:ext uri="{FF2B5EF4-FFF2-40B4-BE49-F238E27FC236}">
                <a16:creationId xmlns:a16="http://schemas.microsoft.com/office/drawing/2014/main" id="{7343DE91-A1C7-9444-B8F7-DF3C36594BF7}"/>
              </a:ext>
            </a:extLst>
          </p:cNvPr>
          <p:cNvSpPr txBox="1">
            <a:spLocks/>
          </p:cNvSpPr>
          <p:nvPr/>
        </p:nvSpPr>
        <p:spPr>
          <a:xfrm>
            <a:off x="253191" y="504143"/>
            <a:ext cx="8425543" cy="5118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2000" b="0" dirty="0"/>
              <a:t>By 24</a:t>
            </a:r>
            <a:r>
              <a:rPr lang="en-US" sz="2000" b="0" baseline="30000" dirty="0"/>
              <a:t>th</a:t>
            </a:r>
            <a:r>
              <a:rPr lang="en-US" sz="2000" b="0" dirty="0"/>
              <a:t> Feb. 2020, ten travelers had arrived Canada from Wuhan, China. Seven of them landed in British Columbia and three in Ontario. One of the three cases was in </a:t>
            </a:r>
            <a:r>
              <a:rPr lang="en-US" sz="2000" b="0" dirty="0">
                <a:solidFill>
                  <a:schemeClr val="bg1"/>
                </a:solidFill>
              </a:rPr>
              <a:t>London. The other two, both in their 50s, were in Toronto</a:t>
            </a:r>
            <a:r>
              <a:rPr lang="en-US" sz="2000" b="0" dirty="0"/>
              <a:t>.</a:t>
            </a:r>
          </a:p>
          <a:p>
            <a:endParaRPr lang="en-US" sz="1800" b="0" dirty="0"/>
          </a:p>
        </p:txBody>
      </p:sp>
      <p:sp>
        <p:nvSpPr>
          <p:cNvPr id="13" name="Google Shape;422;p36">
            <a:extLst>
              <a:ext uri="{FF2B5EF4-FFF2-40B4-BE49-F238E27FC236}">
                <a16:creationId xmlns:a16="http://schemas.microsoft.com/office/drawing/2014/main" id="{B0A2B3A6-2C04-A346-9DCD-8A65B3F97DF8}"/>
              </a:ext>
            </a:extLst>
          </p:cNvPr>
          <p:cNvSpPr/>
          <p:nvPr/>
        </p:nvSpPr>
        <p:spPr>
          <a:xfrm>
            <a:off x="0" y="4507435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2DA8A-DAAB-4D41-AC08-3C27AD6FBF9D}"/>
              </a:ext>
            </a:extLst>
          </p:cNvPr>
          <p:cNvSpPr txBox="1"/>
          <p:nvPr/>
        </p:nvSpPr>
        <p:spPr>
          <a:xfrm>
            <a:off x="113360" y="4550299"/>
            <a:ext cx="8409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el" panose="02000506030000020004" pitchFamily="2" charset="0"/>
              </a:rPr>
              <a:t>Now, let’s look at the numbers in Ontario four months later and a deep dive into weather conditions in Toronto later in this analysis.</a:t>
            </a:r>
          </a:p>
        </p:txBody>
      </p:sp>
    </p:spTree>
    <p:extLst>
      <p:ext uri="{BB962C8B-B14F-4D97-AF65-F5344CB8AC3E}">
        <p14:creationId xmlns:p14="http://schemas.microsoft.com/office/powerpoint/2010/main" val="429208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6C526499-2D08-9B4C-A810-D966D560557E}"/>
              </a:ext>
            </a:extLst>
          </p:cNvPr>
          <p:cNvSpPr/>
          <p:nvPr/>
        </p:nvSpPr>
        <p:spPr>
          <a:xfrm>
            <a:off x="0" y="1608364"/>
            <a:ext cx="9144000" cy="1467035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66C8C-F0ED-DE42-818E-15C940656228}"/>
              </a:ext>
            </a:extLst>
          </p:cNvPr>
          <p:cNvSpPr/>
          <p:nvPr/>
        </p:nvSpPr>
        <p:spPr>
          <a:xfrm>
            <a:off x="449036" y="1828094"/>
            <a:ext cx="77560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40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4C23E316-1EA6-BF49-9D74-9A10BB946EF2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72F754-2AAD-4B43-82B5-EB73058160ED}"/>
              </a:ext>
            </a:extLst>
          </p:cNvPr>
          <p:cNvSpPr txBox="1">
            <a:spLocks/>
          </p:cNvSpPr>
          <p:nvPr/>
        </p:nvSpPr>
        <p:spPr>
          <a:xfrm>
            <a:off x="1727910" y="-14689"/>
            <a:ext cx="762195" cy="24448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sz="1600" dirty="0"/>
              <a:t>February</a:t>
            </a:r>
            <a:endParaRPr lang="en-US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A4DB6AB-02C1-7149-A284-EAEC1FD8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90707"/>
            <a:ext cx="4607098" cy="2372894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FDB7DC-5FCE-A844-ABA3-57ABB8A6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173458"/>
            <a:ext cx="4265092" cy="237289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38677D4-1D7C-3E4A-8E85-9790531A9340}"/>
              </a:ext>
            </a:extLst>
          </p:cNvPr>
          <p:cNvSpPr txBox="1">
            <a:spLocks/>
          </p:cNvSpPr>
          <p:nvPr/>
        </p:nvSpPr>
        <p:spPr>
          <a:xfrm>
            <a:off x="6653897" y="-15349"/>
            <a:ext cx="1282465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sz="1600" dirty="0"/>
              <a:t>March</a:t>
            </a:r>
            <a:endParaRPr lang="en-US" sz="1600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ACA1075-5F8E-6541-BA63-1FEF44618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13" y="2645230"/>
            <a:ext cx="4482193" cy="242202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6B8B226-0906-6D49-8D49-B58B72F17F5E}"/>
              </a:ext>
            </a:extLst>
          </p:cNvPr>
          <p:cNvSpPr txBox="1">
            <a:spLocks/>
          </p:cNvSpPr>
          <p:nvPr/>
        </p:nvSpPr>
        <p:spPr>
          <a:xfrm>
            <a:off x="6404559" y="3633107"/>
            <a:ext cx="1450968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April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F5A681-58CC-9F40-B191-2C55D07BF313}"/>
              </a:ext>
            </a:extLst>
          </p:cNvPr>
          <p:cNvSpPr/>
          <p:nvPr/>
        </p:nvSpPr>
        <p:spPr>
          <a:xfrm>
            <a:off x="-44158" y="3799092"/>
            <a:ext cx="114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16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0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5CC8BEA7-37C0-8847-BC41-2038574CA80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03DC32-F7A8-9F4E-AFFD-58654982FC1D}"/>
              </a:ext>
            </a:extLst>
          </p:cNvPr>
          <p:cNvSpPr txBox="1">
            <a:spLocks/>
          </p:cNvSpPr>
          <p:nvPr/>
        </p:nvSpPr>
        <p:spPr>
          <a:xfrm>
            <a:off x="1823231" y="76249"/>
            <a:ext cx="958193" cy="11784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May</a:t>
            </a: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117FEC-B183-AE45-AE79-C1498754ADD0}"/>
              </a:ext>
            </a:extLst>
          </p:cNvPr>
          <p:cNvSpPr txBox="1">
            <a:spLocks/>
          </p:cNvSpPr>
          <p:nvPr/>
        </p:nvSpPr>
        <p:spPr>
          <a:xfrm>
            <a:off x="6222323" y="-4424"/>
            <a:ext cx="1450968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June</a:t>
            </a:r>
            <a:endParaRPr lang="en-US" sz="1600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F415C91-87AF-E549-870E-7B883600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41382"/>
            <a:ext cx="4572000" cy="2633920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F5C9EB0-37A1-6143-B243-AF54BACEA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" y="241382"/>
            <a:ext cx="4245428" cy="263392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4A57B7C-DDCD-BF40-B30C-18DCE186BA52}"/>
              </a:ext>
            </a:extLst>
          </p:cNvPr>
          <p:cNvSpPr txBox="1">
            <a:spLocks/>
          </p:cNvSpPr>
          <p:nvPr/>
        </p:nvSpPr>
        <p:spPr>
          <a:xfrm>
            <a:off x="81643" y="3375530"/>
            <a:ext cx="4122964" cy="12981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1600" dirty="0">
                <a:solidFill>
                  <a:schemeClr val="bg1"/>
                </a:solidFill>
                <a:latin typeface="Abel" panose="02000506030000020004" pitchFamily="2" charset="0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Abel" panose="02000506030000020004" pitchFamily="2" charset="0"/>
              </a:rPr>
              <a:t>April to May, there was a 25% decrease in the number of cases, while from May to June, there was a huge decline of 42% in the number of cases. By the end of June, New Liskeard </a:t>
            </a:r>
            <a:r>
              <a:rPr lang="en-CA" sz="1600" dirty="0">
                <a:solidFill>
                  <a:schemeClr val="bg1"/>
                </a:solidFill>
                <a:latin typeface="Abel" panose="02000506030000020004" pitchFamily="2" charset="0"/>
              </a:rPr>
              <a:t>did not report any cases.</a:t>
            </a:r>
            <a:endParaRPr lang="en-US" sz="1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2;p36">
            <a:extLst>
              <a:ext uri="{FF2B5EF4-FFF2-40B4-BE49-F238E27FC236}">
                <a16:creationId xmlns:a16="http://schemas.microsoft.com/office/drawing/2014/main" id="{38432E5F-8EE6-9E48-B980-DB608E101FE9}"/>
              </a:ext>
            </a:extLst>
          </p:cNvPr>
          <p:cNvSpPr/>
          <p:nvPr/>
        </p:nvSpPr>
        <p:spPr>
          <a:xfrm>
            <a:off x="0" y="88583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E506622D-4F8D-EF44-8DF8-C1D9AD147FCD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00DCD-1A0B-0640-8FBB-3C5BA401E4D3}"/>
              </a:ext>
            </a:extLst>
          </p:cNvPr>
          <p:cNvSpPr txBox="1">
            <a:spLocks/>
          </p:cNvSpPr>
          <p:nvPr/>
        </p:nvSpPr>
        <p:spPr>
          <a:xfrm>
            <a:off x="938253" y="161087"/>
            <a:ext cx="6450426" cy="6308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32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A32F-2810-064F-975F-F999BA61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2" y="831784"/>
            <a:ext cx="7718655" cy="42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2;p36">
            <a:extLst>
              <a:ext uri="{FF2B5EF4-FFF2-40B4-BE49-F238E27FC236}">
                <a16:creationId xmlns:a16="http://schemas.microsoft.com/office/drawing/2014/main" id="{CA651FBD-67BF-5E49-9620-0E49B699C9A6}"/>
              </a:ext>
            </a:extLst>
          </p:cNvPr>
          <p:cNvSpPr/>
          <p:nvPr/>
        </p:nvSpPr>
        <p:spPr>
          <a:xfrm>
            <a:off x="0" y="133397"/>
            <a:ext cx="9144000" cy="6651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DBDF5-4217-A343-A906-626659ECE5AB}"/>
              </a:ext>
            </a:extLst>
          </p:cNvPr>
          <p:cNvSpPr txBox="1">
            <a:spLocks/>
          </p:cNvSpPr>
          <p:nvPr/>
        </p:nvSpPr>
        <p:spPr>
          <a:xfrm>
            <a:off x="349765" y="152584"/>
            <a:ext cx="8255391" cy="66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3200" b="1" dirty="0">
                <a:solidFill>
                  <a:schemeClr val="bg1"/>
                </a:solidFill>
                <a:latin typeface="Abel" panose="02000506030000020004" pitchFamily="2" charset="0"/>
              </a:rPr>
              <a:t>What age groups were mainly affected by the virus?</a:t>
            </a:r>
            <a:endParaRPr lang="en-US" sz="32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DF8AD-76A6-5E4A-870F-D18DD4C54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6" y="891761"/>
            <a:ext cx="6148733" cy="40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12AAC-98A6-0741-A4D0-912F092E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89" y="2687063"/>
            <a:ext cx="4743222" cy="2261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EDC76-EF19-B748-A39D-66250551D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2825"/>
            <a:ext cx="4269920" cy="2348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48DF6-10E0-7D4B-A687-172E5BB8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06" y="222825"/>
            <a:ext cx="4800896" cy="2348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BC6C48-ADD7-284C-81A8-F97CF51D4809}"/>
              </a:ext>
            </a:extLst>
          </p:cNvPr>
          <p:cNvSpPr txBox="1"/>
          <p:nvPr/>
        </p:nvSpPr>
        <p:spPr>
          <a:xfrm>
            <a:off x="8052" y="4404836"/>
            <a:ext cx="2126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Resolved cases – 87.3%</a:t>
            </a:r>
          </a:p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Fatal cases – 7.5%</a:t>
            </a:r>
          </a:p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Not Resolved cases – 5.1%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FA5A0-381F-244D-9DE9-617EEB5D46CC}"/>
              </a:ext>
            </a:extLst>
          </p:cNvPr>
          <p:cNvSpPr/>
          <p:nvPr/>
        </p:nvSpPr>
        <p:spPr>
          <a:xfrm>
            <a:off x="1193970" y="-46378"/>
            <a:ext cx="1290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Resolved cases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D1F1B7-D7A0-C449-A65E-5D1B597B9F9E}"/>
              </a:ext>
            </a:extLst>
          </p:cNvPr>
          <p:cNvSpPr/>
          <p:nvPr/>
        </p:nvSpPr>
        <p:spPr>
          <a:xfrm>
            <a:off x="6081217" y="-46377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Fatal cases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5848FC-66FB-FA45-A0AB-47DC99199CE8}"/>
              </a:ext>
            </a:extLst>
          </p:cNvPr>
          <p:cNvSpPr/>
          <p:nvPr/>
        </p:nvSpPr>
        <p:spPr>
          <a:xfrm>
            <a:off x="6943611" y="3250619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Not Resolved cases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7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422;p36">
            <a:extLst>
              <a:ext uri="{FF2B5EF4-FFF2-40B4-BE49-F238E27FC236}">
                <a16:creationId xmlns:a16="http://schemas.microsoft.com/office/drawing/2014/main" id="{B23F3EE2-9DC6-C944-B7FF-D1E749876CAB}"/>
              </a:ext>
            </a:extLst>
          </p:cNvPr>
          <p:cNvSpPr/>
          <p:nvPr/>
        </p:nvSpPr>
        <p:spPr>
          <a:xfrm>
            <a:off x="0" y="235550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FA2EBC7-2746-5F4C-BDF4-BE8F220B026F}"/>
              </a:ext>
            </a:extLst>
          </p:cNvPr>
          <p:cNvSpPr txBox="1">
            <a:spLocks/>
          </p:cNvSpPr>
          <p:nvPr/>
        </p:nvSpPr>
        <p:spPr>
          <a:xfrm>
            <a:off x="970908" y="247699"/>
            <a:ext cx="7324005" cy="66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3200" dirty="0">
                <a:solidFill>
                  <a:schemeClr val="bg1"/>
                </a:solidFill>
                <a:latin typeface="Abel" panose="02000506030000020004" pitchFamily="2" charset="0"/>
              </a:rPr>
              <a:t>How was the virus contracted?</a:t>
            </a:r>
            <a:endParaRPr lang="en-US" sz="32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F7865-4E18-2E43-88CF-DDCDE32F6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3" y="1092172"/>
            <a:ext cx="4076668" cy="366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99D44-60C6-D949-94BB-77A1728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97" y="1092173"/>
            <a:ext cx="4795720" cy="36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86063-1567-864C-ACFB-002D4255B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CFA3241-7F40-BF4D-94B7-C955B88F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40921"/>
            <a:ext cx="7527470" cy="628762"/>
          </a:xfrm>
        </p:spPr>
        <p:txBody>
          <a:bodyPr/>
          <a:lstStyle/>
          <a:p>
            <a:pPr>
              <a:buClr>
                <a:schemeClr val="dk1"/>
              </a:buClr>
              <a:buSzPts val="1100"/>
            </a:pPr>
            <a:r>
              <a:rPr lang="en-US" sz="2400" b="0" dirty="0"/>
              <a:t>What roles do weather conditions play in the spread of the virus in Toronto?</a:t>
            </a:r>
            <a:endParaRPr lang="en-US" sz="2400" b="0" i="1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F13FEE5-652B-C54D-8943-A70EA566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75" y="1585395"/>
            <a:ext cx="7204357" cy="34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A65FC968-4E7C-AC47-80CB-6E937BF53308}"/>
              </a:ext>
            </a:extLst>
          </p:cNvPr>
          <p:cNvSpPr/>
          <p:nvPr/>
        </p:nvSpPr>
        <p:spPr>
          <a:xfrm>
            <a:off x="0" y="708121"/>
            <a:ext cx="9144000" cy="3071943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64C1D-7CB8-0C45-9344-20B5356ED19E}"/>
              </a:ext>
            </a:extLst>
          </p:cNvPr>
          <p:cNvSpPr txBox="1">
            <a:spLocks/>
          </p:cNvSpPr>
          <p:nvPr/>
        </p:nvSpPr>
        <p:spPr>
          <a:xfrm>
            <a:off x="878239" y="1397184"/>
            <a:ext cx="7526145" cy="21695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3000" dirty="0">
                <a:solidFill>
                  <a:schemeClr val="bg1"/>
                </a:solidFill>
                <a:latin typeface="Abel" panose="02000506030000020004" pitchFamily="2" charset="0"/>
              </a:rPr>
              <a:t>What roles do weather conditions play in the spread of the virus in Toronto?</a:t>
            </a:r>
            <a:br>
              <a:rPr lang="en-US" sz="3200" dirty="0">
                <a:solidFill>
                  <a:schemeClr val="bg1"/>
                </a:solidFill>
                <a:latin typeface="Abel" panose="02000506030000020004" pitchFamily="2" charset="0"/>
              </a:rPr>
            </a:br>
            <a:r>
              <a:rPr lang="en-US" sz="2500" i="1" dirty="0">
                <a:solidFill>
                  <a:schemeClr val="bg1"/>
                </a:solidFill>
                <a:latin typeface="Abel" panose="02000506030000020004" pitchFamily="2" charset="0"/>
              </a:rPr>
              <a:t>Case Reported Date vs Wind Speed (mph)</a:t>
            </a:r>
          </a:p>
        </p:txBody>
      </p:sp>
    </p:spTree>
    <p:extLst>
      <p:ext uri="{BB962C8B-B14F-4D97-AF65-F5344CB8AC3E}">
        <p14:creationId xmlns:p14="http://schemas.microsoft.com/office/powerpoint/2010/main" val="302123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B7CA2-A22C-624A-A01C-56645E6A9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Google Shape;165;p15">
            <a:extLst>
              <a:ext uri="{FF2B5EF4-FFF2-40B4-BE49-F238E27FC236}">
                <a16:creationId xmlns:a16="http://schemas.microsoft.com/office/drawing/2014/main" id="{3FBBFEB0-6E6C-344E-9C63-FA9E395C6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Members</a:t>
            </a:r>
            <a:endParaRPr dirty="0"/>
          </a:p>
        </p:txBody>
      </p:sp>
      <p:sp>
        <p:nvSpPr>
          <p:cNvPr id="4" name="Google Shape;167;p15">
            <a:extLst>
              <a:ext uri="{FF2B5EF4-FFF2-40B4-BE49-F238E27FC236}">
                <a16:creationId xmlns:a16="http://schemas.microsoft.com/office/drawing/2014/main" id="{CDF6395F-E65F-DD4C-8869-BCEFDADA5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 err="1"/>
              <a:t>Dayo</a:t>
            </a:r>
            <a:r>
              <a:rPr lang="en-CA" b="1" dirty="0"/>
              <a:t> Thompson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 err="1"/>
              <a:t>Kirushan</a:t>
            </a:r>
            <a:r>
              <a:rPr lang="en-CA" b="1" dirty="0"/>
              <a:t> </a:t>
            </a:r>
            <a:r>
              <a:rPr lang="en-CA" b="1" dirty="0" err="1"/>
              <a:t>Kirubaharan</a:t>
            </a:r>
            <a:r>
              <a:rPr lang="en-CA" b="1" dirty="0"/>
              <a:t>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/>
              <a:t>Sushant Deshpande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07987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121DBBC-BC4A-104F-A802-A0024C2D949C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7254147-3C6B-0B44-8B05-9BF70BDA8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83"/>
          <a:stretch/>
        </p:blipFill>
        <p:spPr>
          <a:xfrm>
            <a:off x="106136" y="138793"/>
            <a:ext cx="7823963" cy="2049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75CC6-BF31-984C-BEB6-55C6B672E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25"/>
          <a:stretch/>
        </p:blipFill>
        <p:spPr>
          <a:xfrm>
            <a:off x="980630" y="2406418"/>
            <a:ext cx="8070334" cy="2267233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6492B60-38A8-944F-91D2-B307F20DED87}"/>
              </a:ext>
            </a:extLst>
          </p:cNvPr>
          <p:cNvSpPr txBox="1">
            <a:spLocks/>
          </p:cNvSpPr>
          <p:nvPr/>
        </p:nvSpPr>
        <p:spPr>
          <a:xfrm>
            <a:off x="8662047" y="4373676"/>
            <a:ext cx="388917" cy="3183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922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E70CED-F253-F849-818A-F94FB31B49CC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96F3D2-4117-AD4A-AD8E-92D0CEEFE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28"/>
          <a:stretch/>
        </p:blipFill>
        <p:spPr>
          <a:xfrm>
            <a:off x="0" y="0"/>
            <a:ext cx="6846423" cy="2361460"/>
          </a:xfrm>
          <a:prstGeom prst="rect">
            <a:avLst/>
          </a:prstGeom>
        </p:spPr>
      </p:pic>
      <p:pic>
        <p:nvPicPr>
          <p:cNvPr id="6" name="Picture 5" descr="A picture containing table, group, standing, people&#10;&#10;Description automatically generated">
            <a:extLst>
              <a:ext uri="{FF2B5EF4-FFF2-40B4-BE49-F238E27FC236}">
                <a16:creationId xmlns:a16="http://schemas.microsoft.com/office/drawing/2014/main" id="{E74D3BE8-9CCF-A746-BDAE-3AD9D170D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44" y="2432957"/>
            <a:ext cx="4374157" cy="27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475E-3EEA-C349-B01B-E659FFC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86146-437C-D245-8D3E-F1837B8F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582771"/>
            <a:ext cx="7135136" cy="3090879"/>
          </a:xfrm>
        </p:spPr>
        <p:txBody>
          <a:bodyPr/>
          <a:lstStyle/>
          <a:p>
            <a:r>
              <a:rPr lang="en-US" sz="1400" dirty="0"/>
              <a:t>In Ontario, major cities were severely impacted including Toronto (largest numbers) and GTA.</a:t>
            </a:r>
          </a:p>
          <a:p>
            <a:r>
              <a:rPr lang="en-US" sz="1400" dirty="0"/>
              <a:t>April 2020 was the peak spread of the virus as it had the most cases in Ontario.</a:t>
            </a:r>
          </a:p>
          <a:p>
            <a:r>
              <a:rPr lang="en-US" sz="1400" dirty="0"/>
              <a:t>Females had a higher mortality rate but also a higher recovery rate than males.</a:t>
            </a:r>
          </a:p>
          <a:p>
            <a:r>
              <a:rPr lang="en-US" sz="1400" dirty="0"/>
              <a:t>Females were mostly contracting the virus through outbreak, while males were mostly contracting the virus through close contact.</a:t>
            </a:r>
          </a:p>
          <a:p>
            <a:r>
              <a:rPr lang="en-US" sz="1400" dirty="0"/>
              <a:t>Majority of the data shows as the temperature increases over time; total  reported cases reduces. </a:t>
            </a:r>
          </a:p>
          <a:p>
            <a:r>
              <a:rPr lang="en-US" sz="1400" dirty="0"/>
              <a:t>Windspeed does not seem to be a driver that impacts the number of cases in Toronto.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F607-8529-D84B-9784-8CC154F54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26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7D96-4959-ED42-8964-6B530E2D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A9646-7C31-164E-AF9B-18DAECA9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1582772"/>
            <a:ext cx="7722965" cy="2889900"/>
          </a:xfrm>
        </p:spPr>
        <p:txBody>
          <a:bodyPr/>
          <a:lstStyle/>
          <a:p>
            <a:r>
              <a:rPr lang="en-US" sz="1600" dirty="0">
                <a:latin typeface="Abel" panose="02000506030000020004" pitchFamily="2" charset="0"/>
              </a:rPr>
              <a:t>Some of the reported cases in Ontario occurred in cities closes to the US borders, suggesting this might have added to the spread.</a:t>
            </a:r>
          </a:p>
          <a:p>
            <a:r>
              <a:rPr lang="en-US" sz="1600" dirty="0">
                <a:latin typeface="Abel" panose="02000506030000020004" pitchFamily="2" charset="0"/>
              </a:rPr>
              <a:t>The most common means of contracting the virus was due to lack of proper precautions.</a:t>
            </a:r>
          </a:p>
          <a:p>
            <a:r>
              <a:rPr lang="en-US" sz="1600" dirty="0">
                <a:latin typeface="Abel" panose="02000506030000020004" pitchFamily="2" charset="0"/>
              </a:rPr>
              <a:t>Largely populated cities are responsible for most of the spread in Ontario.</a:t>
            </a:r>
          </a:p>
          <a:p>
            <a:r>
              <a:rPr lang="en-US" sz="1600" dirty="0">
                <a:latin typeface="Abel" panose="02000506030000020004" pitchFamily="2" charset="0"/>
              </a:rPr>
              <a:t>In February, population was not reporting symptoms as virus was not classified as severe at that time. In March, the virus was considered a pandemic and reported cases increased significantly but started reducing by the end of May and June.</a:t>
            </a:r>
          </a:p>
          <a:p>
            <a:r>
              <a:rPr lang="en-US" sz="1600" dirty="0">
                <a:latin typeface="Abel" panose="02000506030000020004" pitchFamily="2" charset="0"/>
              </a:rPr>
              <a:t>Temperature played a significant role in the decease of total cases.</a:t>
            </a:r>
          </a:p>
          <a:p>
            <a:endParaRPr lang="en-US" sz="1600" dirty="0">
              <a:latin typeface="Abel" panose="02000506030000020004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0F80E-0554-904D-BB9A-EAAC6B3B0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097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4;p16">
            <a:extLst>
              <a:ext uri="{FF2B5EF4-FFF2-40B4-BE49-F238E27FC236}">
                <a16:creationId xmlns:a16="http://schemas.microsoft.com/office/drawing/2014/main" id="{F4B9A512-B544-DB4E-B941-4B1738C15550}"/>
              </a:ext>
            </a:extLst>
          </p:cNvPr>
          <p:cNvSpPr/>
          <p:nvPr/>
        </p:nvSpPr>
        <p:spPr>
          <a:xfrm>
            <a:off x="-66329" y="6101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EE8DED-FB8B-9045-873B-7C60664FCA0F}"/>
              </a:ext>
            </a:extLst>
          </p:cNvPr>
          <p:cNvSpPr txBox="1">
            <a:spLocks/>
          </p:cNvSpPr>
          <p:nvPr/>
        </p:nvSpPr>
        <p:spPr>
          <a:xfrm>
            <a:off x="946042" y="1028750"/>
            <a:ext cx="7119258" cy="45311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Abel" panose="02000506030000020004" pitchFamily="2" charset="0"/>
              </a:rPr>
              <a:t>Thanks to the datasets discovered, we were able to create interesting correlations which represents how the Coronavirus pandemic has affected all of us. The current weather has certainly been a factor in the decrease of total cases, so continue to enjoy the summer with caution.</a:t>
            </a:r>
          </a:p>
        </p:txBody>
      </p:sp>
      <p:pic>
        <p:nvPicPr>
          <p:cNvPr id="6" name="Picture 5" descr="A picture containing outdoor, truck, food, cart&#10;&#10;Description automatically generated">
            <a:extLst>
              <a:ext uri="{FF2B5EF4-FFF2-40B4-BE49-F238E27FC236}">
                <a16:creationId xmlns:a16="http://schemas.microsoft.com/office/drawing/2014/main" id="{47FA937B-18C1-3645-9ED2-0BBD4A9F5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7758" y="3339237"/>
            <a:ext cx="2204594" cy="1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 the end of this report, we will know….</a:t>
            </a:r>
            <a:endParaRPr dirty="0"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1. </a:t>
            </a:r>
            <a:r>
              <a:rPr lang="en-CA" dirty="0"/>
              <a:t>Who was affected by the virus?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67;p15">
            <a:extLst>
              <a:ext uri="{FF2B5EF4-FFF2-40B4-BE49-F238E27FC236}">
                <a16:creationId xmlns:a16="http://schemas.microsoft.com/office/drawing/2014/main" id="{EEFCCFD9-5E43-B64B-8220-FA63215A9A39}"/>
              </a:ext>
            </a:extLst>
          </p:cNvPr>
          <p:cNvSpPr txBox="1">
            <a:spLocks/>
          </p:cNvSpPr>
          <p:nvPr/>
        </p:nvSpPr>
        <p:spPr>
          <a:xfrm>
            <a:off x="514799" y="2078544"/>
            <a:ext cx="7460358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2. </a:t>
            </a:r>
            <a:r>
              <a:rPr lang="en-CA" dirty="0"/>
              <a:t>Which regions in Ontario were affected?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  <p:sp>
        <p:nvSpPr>
          <p:cNvPr id="9" name="Google Shape;167;p15">
            <a:extLst>
              <a:ext uri="{FF2B5EF4-FFF2-40B4-BE49-F238E27FC236}">
                <a16:creationId xmlns:a16="http://schemas.microsoft.com/office/drawing/2014/main" id="{61062AB4-F076-DA47-8267-7762806D9377}"/>
              </a:ext>
            </a:extLst>
          </p:cNvPr>
          <p:cNvSpPr txBox="1">
            <a:spLocks/>
          </p:cNvSpPr>
          <p:nvPr/>
        </p:nvSpPr>
        <p:spPr>
          <a:xfrm>
            <a:off x="514800" y="2625761"/>
            <a:ext cx="6661607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3. </a:t>
            </a:r>
            <a:r>
              <a:rPr lang="en-CA" dirty="0"/>
              <a:t>How was the virus contracted? 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  <p:sp>
        <p:nvSpPr>
          <p:cNvPr id="11" name="Google Shape;167;p15">
            <a:extLst>
              <a:ext uri="{FF2B5EF4-FFF2-40B4-BE49-F238E27FC236}">
                <a16:creationId xmlns:a16="http://schemas.microsoft.com/office/drawing/2014/main" id="{B4EB4CFA-E924-5147-902C-CC0AC4FD8415}"/>
              </a:ext>
            </a:extLst>
          </p:cNvPr>
          <p:cNvSpPr txBox="1">
            <a:spLocks/>
          </p:cNvSpPr>
          <p:nvPr/>
        </p:nvSpPr>
        <p:spPr>
          <a:xfrm>
            <a:off x="514799" y="3172978"/>
            <a:ext cx="7460358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4</a:t>
            </a:r>
            <a:r>
              <a:rPr lang="en-US" dirty="0"/>
              <a:t>. What roles do weather conditions play in the spread of the virus in Toronto?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B7CA2-A22C-624A-A01C-56645E6A9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165;p15">
            <a:extLst>
              <a:ext uri="{FF2B5EF4-FFF2-40B4-BE49-F238E27FC236}">
                <a16:creationId xmlns:a16="http://schemas.microsoft.com/office/drawing/2014/main" id="{3FBBFEB0-6E6C-344E-9C63-FA9E395C6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br>
              <a:rPr lang="en" dirty="0"/>
            </a:br>
            <a:r>
              <a:rPr lang="en" sz="2000" b="0" i="1" dirty="0"/>
              <a:t>All data collected from January 23, 2020 to June 30,2020</a:t>
            </a:r>
            <a:endParaRPr sz="2000" b="0" i="1" dirty="0"/>
          </a:p>
        </p:txBody>
      </p:sp>
      <p:sp>
        <p:nvSpPr>
          <p:cNvPr id="4" name="Google Shape;167;p15">
            <a:extLst>
              <a:ext uri="{FF2B5EF4-FFF2-40B4-BE49-F238E27FC236}">
                <a16:creationId xmlns:a16="http://schemas.microsoft.com/office/drawing/2014/main" id="{CDF6395F-E65F-DD4C-8869-BCEFDADA5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2"/>
              </a:rPr>
              <a:t>https://data.ontario.ca</a:t>
            </a: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3"/>
              </a:rPr>
              <a:t>https://www.wunderground.com/history/monthly/ca/toronto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4"/>
              </a:rPr>
              <a:t>https://www.kaggle.com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59136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Data Exploring and Cleanup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E046032C-20C1-8E44-9071-3B5F57990138}"/>
              </a:ext>
            </a:extLst>
          </p:cNvPr>
          <p:cNvSpPr/>
          <p:nvPr/>
        </p:nvSpPr>
        <p:spPr>
          <a:xfrm>
            <a:off x="0" y="124523"/>
            <a:ext cx="9144000" cy="77441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838E7E48-8299-874C-90DD-BD205E40F18A}"/>
              </a:ext>
            </a:extLst>
          </p:cNvPr>
          <p:cNvSpPr/>
          <p:nvPr/>
        </p:nvSpPr>
        <p:spPr>
          <a:xfrm>
            <a:off x="0" y="2289247"/>
            <a:ext cx="9144000" cy="786152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C5A3DF6D-FC13-014C-910B-9E52BFD00D6A}"/>
              </a:ext>
            </a:extLst>
          </p:cNvPr>
          <p:cNvSpPr txBox="1">
            <a:spLocks/>
          </p:cNvSpPr>
          <p:nvPr/>
        </p:nvSpPr>
        <p:spPr>
          <a:xfrm>
            <a:off x="289984" y="194388"/>
            <a:ext cx="8114400" cy="655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b="0" dirty="0"/>
              <a:t>Ontario Dataset (before)</a:t>
            </a: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5F4CF081-2B99-E449-91F3-B50347ABDD2D}"/>
              </a:ext>
            </a:extLst>
          </p:cNvPr>
          <p:cNvSpPr txBox="1">
            <a:spLocks/>
          </p:cNvSpPr>
          <p:nvPr/>
        </p:nvSpPr>
        <p:spPr>
          <a:xfrm>
            <a:off x="289984" y="2406912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Abel" panose="02000506030000020004" pitchFamily="2" charset="0"/>
              </a:rPr>
              <a:t>Ontario Dataset (after)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1517A-B996-A44C-824F-2CEBFD4A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175"/>
            <a:ext cx="9144000" cy="102632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BCE9F7-0781-254E-9749-CA526D2B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7"/>
          <a:stretch/>
        </p:blipFill>
        <p:spPr>
          <a:xfrm>
            <a:off x="190916" y="3213902"/>
            <a:ext cx="8648911" cy="17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2D27-ADDD-1D4C-9C00-564C07AB7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64" y="2709923"/>
            <a:ext cx="8114400" cy="655800"/>
          </a:xfrm>
        </p:spPr>
        <p:txBody>
          <a:bodyPr/>
          <a:lstStyle/>
          <a:p>
            <a:r>
              <a:rPr lang="en-US" sz="3600" b="0" dirty="0"/>
              <a:t>Using the Ontario dataset and Toronto weather dataset, we decided to merge data frames.</a:t>
            </a:r>
          </a:p>
        </p:txBody>
      </p:sp>
    </p:spTree>
    <p:extLst>
      <p:ext uri="{BB962C8B-B14F-4D97-AF65-F5344CB8AC3E}">
        <p14:creationId xmlns:p14="http://schemas.microsoft.com/office/powerpoint/2010/main" val="325047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;p16">
            <a:extLst>
              <a:ext uri="{FF2B5EF4-FFF2-40B4-BE49-F238E27FC236}">
                <a16:creationId xmlns:a16="http://schemas.microsoft.com/office/drawing/2014/main" id="{04B69F01-B69E-EA42-90C5-02A2976E2FD0}"/>
              </a:ext>
            </a:extLst>
          </p:cNvPr>
          <p:cNvSpPr/>
          <p:nvPr/>
        </p:nvSpPr>
        <p:spPr>
          <a:xfrm>
            <a:off x="0" y="2304932"/>
            <a:ext cx="9144000" cy="615425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A65FC968-4E7C-AC47-80CB-6E937BF53308}"/>
              </a:ext>
            </a:extLst>
          </p:cNvPr>
          <p:cNvSpPr/>
          <p:nvPr/>
        </p:nvSpPr>
        <p:spPr>
          <a:xfrm>
            <a:off x="0" y="86852"/>
            <a:ext cx="9144000" cy="582162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64C1D-7CB8-0C45-9344-20B5356ED19E}"/>
              </a:ext>
            </a:extLst>
          </p:cNvPr>
          <p:cNvSpPr txBox="1">
            <a:spLocks/>
          </p:cNvSpPr>
          <p:nvPr/>
        </p:nvSpPr>
        <p:spPr>
          <a:xfrm>
            <a:off x="878239" y="1397184"/>
            <a:ext cx="7526145" cy="21695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2500" i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7DE25943-3006-A741-BB32-E2802FF0CD04}"/>
              </a:ext>
            </a:extLst>
          </p:cNvPr>
          <p:cNvSpPr txBox="1">
            <a:spLocks/>
          </p:cNvSpPr>
          <p:nvPr/>
        </p:nvSpPr>
        <p:spPr>
          <a:xfrm>
            <a:off x="289984" y="86851"/>
            <a:ext cx="8114400" cy="5821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  <a:latin typeface="Abel" panose="02000506030000020004" pitchFamily="2" charset="0"/>
              </a:rPr>
              <a:t>Toronto Weather Dataset (after)</a:t>
            </a: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A12BDF10-4539-E04F-B369-BD977CEF5153}"/>
              </a:ext>
            </a:extLst>
          </p:cNvPr>
          <p:cNvSpPr txBox="1">
            <a:spLocks/>
          </p:cNvSpPr>
          <p:nvPr/>
        </p:nvSpPr>
        <p:spPr>
          <a:xfrm>
            <a:off x="289984" y="2232464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  <a:latin typeface="Abel" panose="02000506030000020004" pitchFamily="2" charset="0"/>
              </a:rPr>
              <a:t>Toronto Weather Dataset (after)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0F81EB-50DF-734D-A7B8-49578B6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4" y="736753"/>
            <a:ext cx="8236628" cy="15004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A39AD-B210-4643-B0EB-2BF41ED7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0" y="2920357"/>
            <a:ext cx="7386221" cy="21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1958-F1A1-E046-BCA8-CAE19E85D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349" y="1951264"/>
            <a:ext cx="8114400" cy="1395286"/>
          </a:xfrm>
        </p:spPr>
        <p:txBody>
          <a:bodyPr/>
          <a:lstStyle/>
          <a:p>
            <a:r>
              <a:rPr lang="en-US" sz="80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16062144"/>
      </p:ext>
    </p:extLst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690</Words>
  <Application>Microsoft Macintosh PowerPoint</Application>
  <PresentationFormat>On-screen Show (16:9)</PresentationFormat>
  <Paragraphs>91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Encode Sans Semi Condensed Light</vt:lpstr>
      <vt:lpstr>Abel</vt:lpstr>
      <vt:lpstr>Arial</vt:lpstr>
      <vt:lpstr>Pandarus template</vt:lpstr>
      <vt:lpstr>Analyzing the spread of COVID-19 in Ontario.</vt:lpstr>
      <vt:lpstr>Project Members</vt:lpstr>
      <vt:lpstr>At the end of this report, we will know….</vt:lpstr>
      <vt:lpstr>Data Sources All data collected from January 23, 2020 to June 30,2020</vt:lpstr>
      <vt:lpstr>1. Data Exploring and Cleanup</vt:lpstr>
      <vt:lpstr>PowerPoint Presentation</vt:lpstr>
      <vt:lpstr>Using the Ontario dataset and Toronto weather dataset, we decided to merge data frames.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roles do weather conditions play in the spread of the virus in Toronto?</vt:lpstr>
      <vt:lpstr>PowerPoint Presentation</vt:lpstr>
      <vt:lpstr>PowerPoint Presentation</vt:lpstr>
      <vt:lpstr>PowerPoint Presentation</vt:lpstr>
      <vt:lpstr>Conclusions</vt:lpstr>
      <vt:lpstr>Implications of 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weather play a role in the spread of the Covid-19 virus?</dc:title>
  <cp:lastModifiedBy>Dayo Thompson</cp:lastModifiedBy>
  <cp:revision>69</cp:revision>
  <dcterms:modified xsi:type="dcterms:W3CDTF">2020-07-07T00:58:52Z</dcterms:modified>
</cp:coreProperties>
</file>